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  <p:sldId id="283" r:id="rId28"/>
    <p:sldId id="284" r:id="rId29"/>
    <p:sldId id="285" r:id="rId30"/>
  </p:sldIdLst>
  <p:sldSz cx="18288000" cy="10287000"/>
  <p:notesSz cx="6858000" cy="9144000"/>
  <p:embeddedFontLst>
    <p:embeddedFont>
      <p:font typeface="Arimo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Times Neue Roman" panose="020B0604020202020204" charset="0"/>
      <p:regular r:id="rId37"/>
    </p:embeddedFont>
    <p:embeddedFont>
      <p:font typeface="Times Neue Roman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96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217A2-EBA3-4A63-9FE2-37A8460B8187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26E6C-46FD-4629-987E-39DF364A2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61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26E6C-46FD-4629-987E-39DF364A2D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6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26E6C-46FD-4629-987E-39DF364A2D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2244" y="351689"/>
            <a:ext cx="11772257" cy="9583621"/>
            <a:chOff x="0" y="0"/>
            <a:chExt cx="27954481" cy="2275733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7809700" cy="22612551"/>
            </a:xfrm>
            <a:custGeom>
              <a:avLst/>
              <a:gdLst/>
              <a:ahLst/>
              <a:cxnLst/>
              <a:rect l="l" t="t" r="r" b="b"/>
              <a:pathLst>
                <a:path w="27809700" h="22612551">
                  <a:moveTo>
                    <a:pt x="0" y="0"/>
                  </a:moveTo>
                  <a:lnTo>
                    <a:pt x="27809700" y="0"/>
                  </a:lnTo>
                  <a:lnTo>
                    <a:pt x="27809700" y="22612551"/>
                  </a:lnTo>
                  <a:lnTo>
                    <a:pt x="0" y="22612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EAF2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7954480" cy="22757330"/>
            </a:xfrm>
            <a:custGeom>
              <a:avLst/>
              <a:gdLst/>
              <a:ahLst/>
              <a:cxnLst/>
              <a:rect l="l" t="t" r="r" b="b"/>
              <a:pathLst>
                <a:path w="27954480" h="22757330">
                  <a:moveTo>
                    <a:pt x="27809701" y="22612550"/>
                  </a:moveTo>
                  <a:lnTo>
                    <a:pt x="27954480" y="22612550"/>
                  </a:lnTo>
                  <a:lnTo>
                    <a:pt x="27954480" y="22757330"/>
                  </a:lnTo>
                  <a:lnTo>
                    <a:pt x="27809701" y="22757330"/>
                  </a:lnTo>
                  <a:lnTo>
                    <a:pt x="27809701" y="2261255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612550"/>
                  </a:lnTo>
                  <a:lnTo>
                    <a:pt x="0" y="22612550"/>
                  </a:lnTo>
                  <a:lnTo>
                    <a:pt x="0" y="144780"/>
                  </a:lnTo>
                  <a:close/>
                  <a:moveTo>
                    <a:pt x="0" y="22612550"/>
                  </a:moveTo>
                  <a:lnTo>
                    <a:pt x="144780" y="22612550"/>
                  </a:lnTo>
                  <a:lnTo>
                    <a:pt x="144780" y="22757330"/>
                  </a:lnTo>
                  <a:lnTo>
                    <a:pt x="0" y="22757330"/>
                  </a:lnTo>
                  <a:lnTo>
                    <a:pt x="0" y="22612550"/>
                  </a:lnTo>
                  <a:close/>
                  <a:moveTo>
                    <a:pt x="27809701" y="144780"/>
                  </a:moveTo>
                  <a:lnTo>
                    <a:pt x="27954480" y="144780"/>
                  </a:lnTo>
                  <a:lnTo>
                    <a:pt x="27954480" y="22612550"/>
                  </a:lnTo>
                  <a:lnTo>
                    <a:pt x="27809701" y="22612550"/>
                  </a:lnTo>
                  <a:lnTo>
                    <a:pt x="27809701" y="144780"/>
                  </a:lnTo>
                  <a:close/>
                  <a:moveTo>
                    <a:pt x="144780" y="22612550"/>
                  </a:moveTo>
                  <a:lnTo>
                    <a:pt x="27809701" y="22612550"/>
                  </a:lnTo>
                  <a:lnTo>
                    <a:pt x="27809701" y="22757330"/>
                  </a:lnTo>
                  <a:lnTo>
                    <a:pt x="144780" y="22757330"/>
                  </a:lnTo>
                  <a:lnTo>
                    <a:pt x="144780" y="22612550"/>
                  </a:lnTo>
                  <a:close/>
                  <a:moveTo>
                    <a:pt x="27809701" y="0"/>
                  </a:moveTo>
                  <a:lnTo>
                    <a:pt x="27954480" y="0"/>
                  </a:lnTo>
                  <a:lnTo>
                    <a:pt x="27954480" y="144780"/>
                  </a:lnTo>
                  <a:lnTo>
                    <a:pt x="27809701" y="144780"/>
                  </a:lnTo>
                  <a:lnTo>
                    <a:pt x="2780970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9701" y="0"/>
                  </a:lnTo>
                  <a:lnTo>
                    <a:pt x="2780970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7336" y="1247670"/>
            <a:ext cx="3377139" cy="22542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010592" y="4837692"/>
            <a:ext cx="4941354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90600" y="7596192"/>
            <a:ext cx="1715434" cy="22044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91040" y="3815484"/>
            <a:ext cx="10494667" cy="2217280"/>
            <a:chOff x="0" y="0"/>
            <a:chExt cx="13992889" cy="2956374"/>
          </a:xfrm>
        </p:grpSpPr>
        <p:sp>
          <p:nvSpPr>
            <p:cNvPr id="9" name="TextBox 9"/>
            <p:cNvSpPr txBox="1"/>
            <p:nvPr/>
          </p:nvSpPr>
          <p:spPr>
            <a:xfrm>
              <a:off x="0" y="2387202"/>
              <a:ext cx="13493598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spc="78">
                  <a:solidFill>
                    <a:srgbClr val="2E414D"/>
                  </a:solidFill>
                  <a:latin typeface="Times Neue Roman"/>
                </a:rPr>
                <a:t>Giáo viên hướng dẫn: PGS.TS Nguyễn Bình Minh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0"/>
              <a:ext cx="13992889" cy="1658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4"/>
                </a:lnSpc>
              </a:pPr>
              <a:r>
                <a:rPr lang="en-US" sz="4800" spc="57">
                  <a:solidFill>
                    <a:srgbClr val="2E414D"/>
                  </a:solidFill>
                  <a:latin typeface="Times Neue Roman"/>
                </a:rPr>
                <a:t>KIẾN TRÚC HỆ THỐNG THÔNG TIN VÀ ỨNG DỤNG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2245" y="6316608"/>
            <a:ext cx="11772257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Đề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tài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Thiết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kế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thống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thông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tin ERP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doanh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nghiệp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vừa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nhỏ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kinh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doanh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trang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thiết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bị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điện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tử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quy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mô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5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cửa</a:t>
            </a:r>
            <a:r>
              <a:rPr lang="en-US" sz="3200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ue Roman Bold"/>
              </a:rPr>
              <a:t>hàng</a:t>
            </a:r>
            <a:endParaRPr lang="en-US" sz="3200" dirty="0">
              <a:solidFill>
                <a:srgbClr val="000000"/>
              </a:solidFill>
              <a:latin typeface="Times Neue Roman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68008" y="1038922"/>
            <a:ext cx="5226522" cy="196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 dirty="0">
                <a:solidFill>
                  <a:srgbClr val="000000"/>
                </a:solidFill>
                <a:latin typeface="Times Neue Roman Bold"/>
              </a:rPr>
              <a:t>INFORMATION SYSTEM INFRASTRUCTURE SHOULD BE ESTABLISHED IN ORDER TO CREATE MEANINGFUL OPTIONS FOR FUTURE CORPORATE DEVELOPMENT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0393" y="7660312"/>
            <a:ext cx="3760846" cy="417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Times Neue Roman"/>
              </a:rPr>
              <a:t>Nhóm</a:t>
            </a:r>
            <a:r>
              <a:rPr lang="en-US" sz="24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Times Neue Roman"/>
              </a:rPr>
              <a:t>thực</a:t>
            </a:r>
            <a:r>
              <a:rPr lang="en-US" sz="24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Times Neue Roman"/>
              </a:rPr>
              <a:t>hiện</a:t>
            </a:r>
            <a:r>
              <a:rPr lang="en-US" sz="2499" dirty="0">
                <a:solidFill>
                  <a:srgbClr val="000000"/>
                </a:solidFill>
                <a:latin typeface="Times Neue Roman"/>
              </a:rPr>
              <a:t>: Group 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87836" y="2841433"/>
            <a:ext cx="13112328" cy="54003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62306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Danh mục đơn vị/chức danh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49488" y="1466484"/>
            <a:ext cx="8809812" cy="81502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671560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usecase nghiệp vụ tổng quan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63765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28098" y="2226743"/>
            <a:ext cx="9431805" cy="662968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43101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usecase nghiệp vụ Quản lý nhân sự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63765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660" b="660"/>
          <a:stretch>
            <a:fillRect/>
          </a:stretch>
        </p:blipFill>
        <p:spPr>
          <a:xfrm>
            <a:off x="4350899" y="2029781"/>
            <a:ext cx="9586201" cy="722851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43101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usecase nghiệp vụ quản lý tài chính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46248" y="2211860"/>
            <a:ext cx="8795505" cy="66594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43101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usecase nghiệp vụ quản lý kỹ thuật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09131" y="2306882"/>
            <a:ext cx="8069739" cy="64694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43101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usecase nghiệp vụ quản lý kinh doanh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01885" y="2601766"/>
            <a:ext cx="13084230" cy="62886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43101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BPMN(Quy trình nghiệp vụ) mua sản phẩm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21264" y="2577407"/>
            <a:ext cx="11845471" cy="633732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86163"/>
            <a:ext cx="143101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BPMN(Quy trình nghiệp vụ) bảo hành sản phẩm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4.Kiến trúc dữ liệu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86163"/>
            <a:ext cx="16077836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Nguyên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tắc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liệu</a:t>
            </a:r>
            <a:endParaRPr lang="en-US" sz="2799" dirty="0">
              <a:solidFill>
                <a:srgbClr val="000000"/>
              </a:solidFill>
              <a:latin typeface="Times Neue Roman Bold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Tạo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liệu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: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Tất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cả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liệu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doanh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nghiệp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phải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được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ghi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lại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tại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thời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điểm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nó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được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tạo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ra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bằng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một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trường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liệu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DateTime</a:t>
            </a:r>
            <a:endParaRPr lang="en-US" sz="2799" dirty="0">
              <a:solidFill>
                <a:srgbClr val="000000"/>
              </a:solidFill>
              <a:latin typeface="Times Neue Roman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Định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liệu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: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Mọi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đối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tượng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doanh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nghiệp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sẽ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chỉ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nhận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1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định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duy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nhất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Định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đó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sẽ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ở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dạng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Universally Unique Identifier(UUID).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Chuẩn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hóa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liệu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để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không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bị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tương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liệu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trong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việc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đọc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ghi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Truy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cập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thông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tin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dựa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trên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cấp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độ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truy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cập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: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Dễ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dàng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kịp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thời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quyền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truy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cập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liệu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thông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tin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dựa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trên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cấp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độ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truy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cập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nhân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viên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được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ủy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quyền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khác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nhau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cần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phải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tắc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thay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vì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ngoại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lệ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Điều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này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cần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được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thực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hiện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không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ảnh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hưởng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bảo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mật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bí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mật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riêng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tư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05066" y="2489971"/>
            <a:ext cx="10325103" cy="65121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4.Kiến trúc dữ liệu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86163"/>
            <a:ext cx="160778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Ứng dụng/Ma trận dữ liệu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17044"/>
            <a:ext cx="7839450" cy="380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/>
              </a:rPr>
              <a:t>1.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quan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  <a:p>
            <a:pPr marL="388620" lvl="1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/>
              </a:rPr>
              <a:t>2.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Tầm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nhìn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kiến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trúc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  <a:p>
            <a:pPr marL="388620" lvl="1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/>
              </a:rPr>
              <a:t>3.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Kiến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trúc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nghiệp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vụ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/>
              </a:rPr>
              <a:t>   4.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Kiến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trúc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dữ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liệu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/>
              </a:rPr>
              <a:t>   5.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Kiến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trúc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ứng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dụng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Times Neue Roman"/>
              </a:rPr>
              <a:t>   6.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Kiến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trúc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công</a:t>
            </a:r>
            <a:r>
              <a:rPr lang="en-US" sz="3600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ue Roman"/>
              </a:rPr>
              <a:t>nghệ</a:t>
            </a:r>
            <a:endParaRPr lang="en-US" sz="3600" dirty="0">
              <a:solidFill>
                <a:srgbClr val="000000"/>
              </a:solidFill>
              <a:latin typeface="Times Neue Roman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97566" y="843352"/>
            <a:ext cx="636202" cy="8311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r="6959"/>
          <a:stretch>
            <a:fillRect/>
          </a:stretch>
        </p:blipFill>
        <p:spPr>
          <a:xfrm>
            <a:off x="10770126" y="5412652"/>
            <a:ext cx="5345294" cy="44381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520314" y="1674495"/>
            <a:ext cx="2958797" cy="29426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783" y="952500"/>
            <a:ext cx="2044783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Mục lục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93335" y="2382037"/>
            <a:ext cx="9748567" cy="67280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4.Kiến trúc dữ liệu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86163"/>
            <a:ext cx="160778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Thực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thể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liệu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/ Ma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trận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chức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năng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nghiệp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vụ</a:t>
            </a:r>
            <a:endParaRPr lang="en-US" sz="2799" dirty="0">
              <a:solidFill>
                <a:srgbClr val="000000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148143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12761" y="2407550"/>
            <a:ext cx="12109715" cy="709932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4.Kiến trúc dữ liệu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86163"/>
            <a:ext cx="160778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dữ liệu mức khái niệm: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148143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73714" y="2164793"/>
            <a:ext cx="11489492" cy="69879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4.Kiến trúc dữ liệu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424282"/>
            <a:ext cx="160778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dữ liệu mức logic: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5.Kiến trúc ứng dụng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86163"/>
            <a:ext cx="16077836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Nguyên tắc ứng dụng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ue Roman"/>
              </a:rPr>
              <a:t>Tất cả các ứng dụng nên định hướng theo tầm nhìn kinh doanh và các yêu cầu khác.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ue Roman"/>
              </a:rPr>
              <a:t>Chi phí và hoạt động hiệu quả - Giảm chi phí của chủ sở hữu.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ue Roman"/>
              </a:rPr>
              <a:t>Giảm tích hợp phức tạp bằng cách tuân theo các chuẩn công nghiệp.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ue Roman"/>
              </a:rPr>
              <a:t>Dễ dàng sử dụng.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ue Roman"/>
              </a:rPr>
              <a:t>Các thành phần có thể tái sử dụng – tất cả các chức năng, modules, công cụ và dịch vụ sẽ được thiết kế hỗ trợ việc tái sử dụng.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ue Roman"/>
              </a:rPr>
              <a:t>Thay đổi ứng dụng được thực hiện theo nhu cầu kinh doanh 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Times Neue Roman"/>
              </a:rPr>
              <a:t>Phần mềm và phần cứng phù hợp với tiêu chuẩn quy định nhằm thúc đẩy khả năng tương tác của dữ liệu, ứng dụng và công nghệ.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11138" y="2377896"/>
            <a:ext cx="11712960" cy="19958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48909" y="4931410"/>
            <a:ext cx="5142946" cy="47799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5.Kiến trúc ứng dụng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86163"/>
            <a:ext cx="160778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Danh mục đầu tư ứng dụng mục tiêu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1464" y="4662170"/>
            <a:ext cx="160778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Kiến trúc ứng dụng mục tiêu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87190" y="2250506"/>
            <a:ext cx="9760856" cy="700779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5.Kiến trúc ứng dụng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86163"/>
            <a:ext cx="160778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usecase ứng dụng tổng quan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6.Kiến trúc công nghệ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5" name="Freeform 5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686163"/>
            <a:ext cx="16077836" cy="791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Nguyên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tắc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công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nghệ</a:t>
            </a:r>
            <a:endParaRPr lang="en-US" sz="2799" dirty="0">
              <a:solidFill>
                <a:srgbClr val="000000"/>
              </a:solidFill>
              <a:latin typeface="Times Neue Roman Bold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thống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mạng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: </a:t>
            </a:r>
          </a:p>
          <a:p>
            <a:pPr marL="1813558" lvl="3" indent="-453390">
              <a:lnSpc>
                <a:spcPts val="3919"/>
              </a:lnSpc>
              <a:buFont typeface="Arial"/>
              <a:buChar char="￭"/>
            </a:pPr>
            <a:r>
              <a:rPr lang="en-US" sz="2799" dirty="0" err="1">
                <a:solidFill>
                  <a:srgbClr val="000000"/>
                </a:solidFill>
                <a:latin typeface="Arimo"/>
              </a:rPr>
              <a:t>Hạ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tầng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mạng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triển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khai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phù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hợp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phạm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vi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từng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phân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</a:p>
          <a:p>
            <a:pPr marL="1813558" lvl="3" indent="-453390">
              <a:lnSpc>
                <a:spcPts val="3919"/>
              </a:lnSpc>
              <a:buFont typeface="Arial"/>
              <a:buChar char="￭"/>
            </a:pPr>
            <a:r>
              <a:rPr lang="en-US" sz="2799" dirty="0" err="1">
                <a:solidFill>
                  <a:srgbClr val="000000"/>
                </a:solidFill>
                <a:latin typeface="Arimo"/>
              </a:rPr>
              <a:t>Đường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truyền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mạng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đảm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bảo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ổn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định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thông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suốt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trong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quá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trình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sử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dụng</a:t>
            </a:r>
            <a:endParaRPr lang="en-US" sz="2799" dirty="0">
              <a:solidFill>
                <a:srgbClr val="000000"/>
              </a:solidFill>
              <a:latin typeface="Arimo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Arimo"/>
              </a:rPr>
              <a:t>Giao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diện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Dễ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sử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dụng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nhất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quán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giữa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tất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cả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ứng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dụng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Arimo"/>
              </a:rPr>
              <a:t>Bảo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mật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Tài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sản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thống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máy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tính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để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ở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chế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độ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read-only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cho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bên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ủy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quyền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giao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dịch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phải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đảm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bảo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theo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dõi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Arimo"/>
              </a:rPr>
              <a:t>Tính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liên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tục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hành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động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phải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rollback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khi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không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công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đảm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bảo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tính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liên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tục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Arimo"/>
              </a:rPr>
              <a:t>thống</a:t>
            </a:r>
            <a:endParaRPr lang="en-US" sz="2799" dirty="0">
              <a:solidFill>
                <a:srgbClr val="000000"/>
              </a:solidFill>
              <a:latin typeface="Arimo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Danh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mục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chuẩn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công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nghệ</a:t>
            </a:r>
            <a:endParaRPr lang="en-US" sz="2799" dirty="0">
              <a:solidFill>
                <a:srgbClr val="000000"/>
              </a:solidFill>
              <a:latin typeface="Times Neue Roman Bold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Sử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dụng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RUP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làm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phương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pháp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phát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triển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chính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Sử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dụng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UML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việc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đặc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tả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Máy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chủ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cơ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sở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dữ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liệu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Oracle ERP Cloud,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máy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chủ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Apache Tomcat version 9.0.x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Sử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dụng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React.js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xây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dựng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ứng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dụng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web,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sử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dụng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Java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làm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ngôn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ngữ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lập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trình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chính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phần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backend.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Trình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duyệt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: Google Chrome 70+, Firefox 60+, Microsoft Edge.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7520" y="2733061"/>
            <a:ext cx="11712960" cy="38170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6.Kiến trúc công nghệ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86163"/>
            <a:ext cx="160778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Ứng dụng/Ma trận công nghệ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568726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86135" y="1743313"/>
            <a:ext cx="4675546" cy="802624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6.Kiến trúc công nghệ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86163"/>
            <a:ext cx="160778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môi trường và địa điểm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571" t="15487" b="1369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20155" y="6172200"/>
            <a:ext cx="4167845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327218"/>
            <a:ext cx="3400463" cy="39597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79513" y="5803960"/>
            <a:ext cx="553446" cy="5232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120155" y="7048749"/>
            <a:ext cx="553446" cy="5232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50632" y="5143500"/>
            <a:ext cx="553446" cy="5232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75254" y="5405129"/>
            <a:ext cx="553446" cy="5232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902361" y="8229600"/>
            <a:ext cx="553446" cy="52325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318689" y="0"/>
            <a:ext cx="3236948" cy="31545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87370" y="1359894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1.Tổng quan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511576"/>
            <a:ext cx="16230600" cy="741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Nguyên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tắc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kiến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trúc</a:t>
            </a:r>
            <a:endParaRPr lang="en-US" sz="2799" dirty="0">
              <a:solidFill>
                <a:srgbClr val="000000"/>
              </a:solidFill>
              <a:latin typeface="Times Neue Roman Bold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Thực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Enterprise Architecture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trên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phạm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vi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rộng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nhất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có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thể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, bao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phủ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được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gần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như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hoạt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động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nghiệp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vụ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trong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doanh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nghiệp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Lập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kế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hoạch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quản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lý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Kiến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trúc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doanh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nghiệp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phải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thống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nhất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có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định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hướng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nhằm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chi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phối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trên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toàn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doanh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nghiệp</a:t>
            </a:r>
            <a:endParaRPr lang="en-US" sz="2799" dirty="0">
              <a:solidFill>
                <a:srgbClr val="000000"/>
              </a:solidFill>
              <a:latin typeface="Times Neue Roman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Thông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tin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một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tài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sản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doanh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nghiệp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Tập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trung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luồng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thông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tin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không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hạn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chế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Tạo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thuận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lợi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việc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chia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sẻ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thông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tin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để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tăng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tốc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cải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thiện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khả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năng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ra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quyết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định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Tăng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tính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linh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hoạt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sự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thay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đổi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doanh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nghiệp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Mục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đích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kiến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trúc</a:t>
            </a:r>
            <a:endParaRPr lang="en-US" sz="2799" dirty="0">
              <a:solidFill>
                <a:srgbClr val="000000"/>
              </a:solidFill>
              <a:latin typeface="Times Neue Roman Bold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Times Neue Roman"/>
              </a:rPr>
              <a:t>Cho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phép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giao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tiếp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hiệu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quả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giữa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người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dùng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với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thống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giữa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phân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người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dùng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với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nhau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: CEO,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quản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lý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trưởng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bộ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phận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nhân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viên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vận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hành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Giảm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chi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phí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tổng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thể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Sử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dụng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sức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mạnh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của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Internet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để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mở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rộng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cơ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sở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khách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hàng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hiện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tại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Cải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thiện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mức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độ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hoàn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thiện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của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dịch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vụ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Tối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thiểu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hóa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quy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trình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88766" y="2304366"/>
            <a:ext cx="12110468" cy="647444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2.Tầm nhìn kiến trúc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62306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Biểu đồ phân rã tổ chức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33500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79331" y="1780816"/>
            <a:ext cx="9179969" cy="76743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3897" t="5799" r="12048" b="4954"/>
          <a:stretch>
            <a:fillRect/>
          </a:stretch>
        </p:blipFill>
        <p:spPr>
          <a:xfrm>
            <a:off x="1028700" y="6045263"/>
            <a:ext cx="6595193" cy="321303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2.Tầm nhìn kiến trúc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11576"/>
            <a:ext cx="162306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"/>
              </a:rPr>
              <a:t>Ma trận bản đồ các bên liên quan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09203" y="3369958"/>
            <a:ext cx="13669594" cy="35470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2.Tầm nhìn kiến trúc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62306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"/>
              </a:rPr>
              <a:t>Biểu đồ chuỗi giá trị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2.Tầm nhìn kiến trúc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62306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Biểu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đồ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giải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pháp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ý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tưởng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mục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tiêu</a:t>
            </a:r>
            <a:endParaRPr lang="en-US" sz="2799" dirty="0">
              <a:solidFill>
                <a:srgbClr val="000000"/>
              </a:solidFill>
              <a:latin typeface="Times Neue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A28390-EF5B-484A-B953-E730E39B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93064"/>
            <a:ext cx="9450375" cy="66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4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5395" y="4732936"/>
            <a:ext cx="9697209" cy="45253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6230600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Nguyên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tắc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kinh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doanh</a:t>
            </a:r>
            <a:endParaRPr lang="en-US" sz="2799" dirty="0">
              <a:solidFill>
                <a:srgbClr val="000000"/>
              </a:solidFill>
              <a:latin typeface="Times Neue Roman Bold"/>
            </a:endParaRP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Times Neue Roman"/>
              </a:rPr>
              <a:t>Cho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phép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các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lãnh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đạo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cấp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cao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quản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lý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được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nguồn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vốn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và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thu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chi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của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tổ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chức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Quản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lý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tốt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sản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phẩm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đang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có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Quản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lý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tốt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quan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hệ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với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khách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hàng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1209039" lvl="2" indent="-403013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Hỗ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trợ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tối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đa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khả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năng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tiếp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cận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dịch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vụ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từ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khách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"/>
              </a:rPr>
              <a:t>hàng</a:t>
            </a:r>
            <a:r>
              <a:rPr lang="en-US" sz="2799" dirty="0">
                <a:solidFill>
                  <a:srgbClr val="000000"/>
                </a:solidFill>
                <a:latin typeface="Times Neue Roman"/>
              </a:rPr>
              <a:t>.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Biểu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đồ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phân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rã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chức</a:t>
            </a:r>
            <a:r>
              <a:rPr lang="en-US" sz="2799" dirty="0">
                <a:solidFill>
                  <a:srgbClr val="000000"/>
                </a:solidFill>
                <a:latin typeface="Times Neue Roman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Times Neue Roman Bold"/>
              </a:rPr>
              <a:t>năng</a:t>
            </a:r>
            <a:endParaRPr lang="en-US" sz="2799" dirty="0">
              <a:solidFill>
                <a:srgbClr val="000000"/>
              </a:solidFill>
              <a:latin typeface="Times Neue Roman Bold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Times Neue Roman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4240" y="1028700"/>
            <a:ext cx="16579520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54240" y="1364242"/>
            <a:ext cx="16579520" cy="8354689"/>
            <a:chOff x="0" y="0"/>
            <a:chExt cx="50062079" cy="25227092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49917300" cy="25082312"/>
            </a:xfrm>
            <a:custGeom>
              <a:avLst/>
              <a:gdLst/>
              <a:ahLst/>
              <a:cxnLst/>
              <a:rect l="l" t="t" r="r" b="b"/>
              <a:pathLst>
                <a:path w="49917300" h="25082312">
                  <a:moveTo>
                    <a:pt x="0" y="0"/>
                  </a:moveTo>
                  <a:lnTo>
                    <a:pt x="49917300" y="0"/>
                  </a:lnTo>
                  <a:lnTo>
                    <a:pt x="49917300" y="25082312"/>
                  </a:lnTo>
                  <a:lnTo>
                    <a:pt x="0" y="25082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4F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0062079" cy="25227093"/>
            </a:xfrm>
            <a:custGeom>
              <a:avLst/>
              <a:gdLst/>
              <a:ahLst/>
              <a:cxnLst/>
              <a:rect l="l" t="t" r="r" b="b"/>
              <a:pathLst>
                <a:path w="50062079" h="25227093">
                  <a:moveTo>
                    <a:pt x="49917300" y="25082312"/>
                  </a:moveTo>
                  <a:lnTo>
                    <a:pt x="50062079" y="25082312"/>
                  </a:lnTo>
                  <a:lnTo>
                    <a:pt x="50062079" y="25227093"/>
                  </a:lnTo>
                  <a:lnTo>
                    <a:pt x="49917297" y="25227093"/>
                  </a:lnTo>
                  <a:lnTo>
                    <a:pt x="49917297" y="2508231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5082312"/>
                  </a:lnTo>
                  <a:lnTo>
                    <a:pt x="0" y="25082312"/>
                  </a:lnTo>
                  <a:lnTo>
                    <a:pt x="0" y="144780"/>
                  </a:lnTo>
                  <a:close/>
                  <a:moveTo>
                    <a:pt x="0" y="25082312"/>
                  </a:moveTo>
                  <a:lnTo>
                    <a:pt x="144780" y="25082312"/>
                  </a:lnTo>
                  <a:lnTo>
                    <a:pt x="144780" y="25227093"/>
                  </a:lnTo>
                  <a:lnTo>
                    <a:pt x="0" y="25227093"/>
                  </a:lnTo>
                  <a:lnTo>
                    <a:pt x="0" y="25082312"/>
                  </a:lnTo>
                  <a:close/>
                  <a:moveTo>
                    <a:pt x="49917300" y="144780"/>
                  </a:moveTo>
                  <a:lnTo>
                    <a:pt x="50062079" y="144780"/>
                  </a:lnTo>
                  <a:lnTo>
                    <a:pt x="50062079" y="25082312"/>
                  </a:lnTo>
                  <a:lnTo>
                    <a:pt x="49917297" y="25082312"/>
                  </a:lnTo>
                  <a:lnTo>
                    <a:pt x="49917297" y="144780"/>
                  </a:lnTo>
                  <a:close/>
                  <a:moveTo>
                    <a:pt x="144780" y="25082312"/>
                  </a:moveTo>
                  <a:lnTo>
                    <a:pt x="49917300" y="25082312"/>
                  </a:lnTo>
                  <a:lnTo>
                    <a:pt x="49917300" y="25227093"/>
                  </a:lnTo>
                  <a:lnTo>
                    <a:pt x="144780" y="25227093"/>
                  </a:lnTo>
                  <a:lnTo>
                    <a:pt x="144780" y="25082312"/>
                  </a:lnTo>
                  <a:close/>
                  <a:moveTo>
                    <a:pt x="49917300" y="0"/>
                  </a:moveTo>
                  <a:lnTo>
                    <a:pt x="50062079" y="0"/>
                  </a:lnTo>
                  <a:lnTo>
                    <a:pt x="50062079" y="144780"/>
                  </a:lnTo>
                  <a:lnTo>
                    <a:pt x="49917297" y="144780"/>
                  </a:lnTo>
                  <a:lnTo>
                    <a:pt x="4991729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9917300" y="0"/>
                  </a:lnTo>
                  <a:lnTo>
                    <a:pt x="499173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E414D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99142" y="2418144"/>
            <a:ext cx="11689716" cy="624688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54240" y="306705"/>
            <a:ext cx="16579520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ue Roman Bold"/>
              </a:rPr>
              <a:t>3.Kiến trúc nghiệp vụ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11576"/>
            <a:ext cx="162306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Times Neue Roman Bold"/>
              </a:rPr>
              <a:t>Ma trận tương tác giữa các bộ phận nghiệp vụ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1164</Words>
  <Application>Microsoft Office PowerPoint</Application>
  <PresentationFormat>Custom</PresentationFormat>
  <Paragraphs>106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Times Neue Roman</vt:lpstr>
      <vt:lpstr>Times Neue Roman Bold</vt:lpstr>
      <vt:lpstr>Arial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by Nguyen Viet Chinh</dc:title>
  <cp:lastModifiedBy>Nguyen Viet Chinh</cp:lastModifiedBy>
  <cp:revision>5</cp:revision>
  <dcterms:created xsi:type="dcterms:W3CDTF">2006-08-16T00:00:00Z</dcterms:created>
  <dcterms:modified xsi:type="dcterms:W3CDTF">2022-01-16T14:24:47Z</dcterms:modified>
  <dc:identifier>DAD5IasJpBo</dc:identifier>
</cp:coreProperties>
</file>